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62" r:id="rId6"/>
    <p:sldId id="263" r:id="rId7"/>
    <p:sldId id="265" r:id="rId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1048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58603" y="1549393"/>
            <a:ext cx="8404260" cy="3176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6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THỬ THÁCH NÂNG CAO NĂNG LỰC BACKEND VỚI NODE.JS</a:t>
            </a:r>
            <a:endParaRPr lang="en-US" sz="6600" dirty="0"/>
          </a:p>
        </p:txBody>
      </p:sp>
      <p:sp>
        <p:nvSpPr>
          <p:cNvPr id="4" name="Text 1"/>
          <p:cNvSpPr/>
          <p:nvPr/>
        </p:nvSpPr>
        <p:spPr>
          <a:xfrm>
            <a:off x="896531" y="522623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Trình bày bởi: 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Nguyễn Hoài Nam 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 Entetsu Vietnam</a:t>
            </a:r>
            <a:endParaRPr lang="en-US" sz="2000" dirty="0"/>
          </a:p>
        </p:txBody>
      </p:sp>
      <p:pic>
        <p:nvPicPr>
          <p:cNvPr id="6" name="Picture 5" descr="Two people sitting in a room with a computer&#10;&#10;AI-generated content may be incorrect.">
            <a:extLst>
              <a:ext uri="{FF2B5EF4-FFF2-40B4-BE49-F238E27FC236}">
                <a16:creationId xmlns:a16="http://schemas.microsoft.com/office/drawing/2014/main" id="{1DAFBB82-E6E3-208E-9F7F-6088CA4B0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952" y="1058163"/>
            <a:ext cx="65920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LÝ DO CHỌN THỬ THÁCH NODEJS</a:t>
            </a:r>
          </a:p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56110" y="2245886"/>
            <a:ext cx="13042821" cy="595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 </a:t>
            </a:r>
            <a:r>
              <a:rPr lang="en-US" sz="20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phép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các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nhà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phát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triển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sử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dụng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JavaScript </a:t>
            </a:r>
            <a:r>
              <a:rPr lang="en-US" sz="20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cả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front-end </a:t>
            </a:r>
            <a:r>
              <a:rPr lang="en-US" sz="20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và</a:t>
            </a:r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back-end</a:t>
            </a:r>
            <a:endParaRPr lang="en-US" sz="20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C898FE8-D04A-14AE-A93A-F46D52AADBEC}"/>
              </a:ext>
            </a:extLst>
          </p:cNvPr>
          <p:cNvGrpSpPr/>
          <p:nvPr/>
        </p:nvGrpSpPr>
        <p:grpSpPr>
          <a:xfrm>
            <a:off x="642938" y="3300588"/>
            <a:ext cx="12032538" cy="2362882"/>
            <a:chOff x="642938" y="2790286"/>
            <a:chExt cx="12032538" cy="236288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878BE0E-6E92-3167-021D-D77D8D383B1C}"/>
                </a:ext>
              </a:extLst>
            </p:cNvPr>
            <p:cNvGrpSpPr/>
            <p:nvPr/>
          </p:nvGrpSpPr>
          <p:grpSpPr>
            <a:xfrm>
              <a:off x="649952" y="2790286"/>
              <a:ext cx="3567796" cy="510302"/>
              <a:chOff x="793790" y="4176474"/>
              <a:chExt cx="3567796" cy="51030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85BEB08-79E6-F82D-0E07-003EB1FF5F03}"/>
                  </a:ext>
                </a:extLst>
              </p:cNvPr>
              <p:cNvGrpSpPr/>
              <p:nvPr/>
            </p:nvGrpSpPr>
            <p:grpSpPr>
              <a:xfrm>
                <a:off x="793790" y="4176474"/>
                <a:ext cx="510302" cy="510302"/>
                <a:chOff x="793790" y="4176474"/>
                <a:chExt cx="510302" cy="510302"/>
              </a:xfrm>
            </p:grpSpPr>
            <p:sp>
              <p:nvSpPr>
                <p:cNvPr id="4" name="Shape 2"/>
                <p:cNvSpPr/>
                <p:nvPr/>
              </p:nvSpPr>
              <p:spPr>
                <a:xfrm>
                  <a:off x="793790" y="4176474"/>
                  <a:ext cx="510302" cy="510302"/>
                </a:xfrm>
                <a:prstGeom prst="roundRect">
                  <a:avLst>
                    <a:gd name="adj" fmla="val 18669"/>
                  </a:avLst>
                </a:prstGeom>
                <a:solidFill>
                  <a:srgbClr val="DADBF1"/>
                </a:solidFill>
                <a:ln w="7620">
                  <a:solidFill>
                    <a:srgbClr val="C0C1D7"/>
                  </a:solidFill>
                  <a:prstDash val="soli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pic>
              <p:nvPicPr>
                <p:cNvPr id="5" name="Image 0" descr="preencoded.png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74305" y="4218980"/>
                  <a:ext cx="340162" cy="425291"/>
                </a:xfrm>
                <a:prstGeom prst="rect">
                  <a:avLst/>
                </a:prstGeom>
              </p:spPr>
            </p:pic>
          </p:grpSp>
          <p:sp>
            <p:nvSpPr>
              <p:cNvPr id="6" name="Text 3"/>
              <p:cNvSpPr/>
              <p:nvPr/>
            </p:nvSpPr>
            <p:spPr>
              <a:xfrm>
                <a:off x="1526351" y="4254341"/>
                <a:ext cx="2835235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750"/>
                  </a:lnSpc>
                  <a:buNone/>
                </a:pPr>
                <a:r>
                  <a:rPr lang="en-US" sz="22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Nhanh &amp; </a:t>
                </a:r>
                <a:r>
                  <a:rPr lang="en-US" sz="2200" b="1" dirty="0" err="1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Nhẹ</a:t>
                </a:r>
                <a:r>
                  <a:rPr lang="en-US" sz="22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: Nodejs </a:t>
                </a:r>
                <a:r>
                  <a:rPr lang="en-US" sz="2200" b="1" dirty="0" err="1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nổi</a:t>
                </a:r>
                <a:r>
                  <a:rPr lang="en-US" sz="22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 </a:t>
                </a:r>
                <a:r>
                  <a:rPr lang="en-US" sz="2200" b="1" dirty="0" err="1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bật</a:t>
                </a:r>
                <a:r>
                  <a:rPr lang="en-US" sz="22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 </a:t>
                </a:r>
                <a:r>
                  <a:rPr lang="en-US" sz="2200" b="1" dirty="0" err="1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với</a:t>
                </a:r>
                <a:r>
                  <a:rPr lang="en-US" sz="22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 </a:t>
                </a:r>
                <a:r>
                  <a:rPr lang="en-US" sz="2200" b="1" dirty="0" err="1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khả</a:t>
                </a:r>
                <a:r>
                  <a:rPr lang="en-US" sz="22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 </a:t>
                </a:r>
                <a:r>
                  <a:rPr lang="en-US" sz="2200" b="1" dirty="0" err="1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năng</a:t>
                </a:r>
                <a:r>
                  <a:rPr lang="en-US" sz="22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 </a:t>
                </a:r>
                <a:r>
                  <a:rPr lang="en-US" sz="2200" b="1" dirty="0" err="1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xử</a:t>
                </a:r>
                <a:r>
                  <a:rPr lang="en-US" sz="22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 </a:t>
                </a:r>
                <a:r>
                  <a:rPr lang="en-US" sz="2200" b="1" dirty="0" err="1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lý</a:t>
                </a:r>
                <a:r>
                  <a:rPr lang="en-US" sz="22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 </a:t>
                </a:r>
                <a:r>
                  <a:rPr lang="en-US" sz="2200" b="1" dirty="0" err="1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hiệu</a:t>
                </a:r>
                <a:r>
                  <a:rPr lang="en-US" sz="22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 </a:t>
                </a:r>
                <a:r>
                  <a:rPr lang="en-US" sz="2200" b="1" dirty="0" err="1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suất</a:t>
                </a:r>
                <a:r>
                  <a:rPr lang="en-US" sz="22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 </a:t>
                </a:r>
                <a:r>
                  <a:rPr lang="en-US" sz="2200" b="1" dirty="0" err="1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cao</a:t>
                </a:r>
                <a:r>
                  <a:rPr lang="en-US" sz="22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 </a:t>
                </a:r>
                <a:r>
                  <a:rPr lang="en-US" sz="2200" b="1" dirty="0" err="1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và</a:t>
                </a:r>
                <a:r>
                  <a:rPr lang="en-US" sz="22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 </a:t>
                </a:r>
                <a:r>
                  <a:rPr lang="en-US" sz="2200" b="1" dirty="0" err="1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bất</a:t>
                </a:r>
                <a:r>
                  <a:rPr lang="en-US" sz="22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 </a:t>
                </a:r>
                <a:r>
                  <a:rPr lang="en-US" sz="2200" b="1" dirty="0" err="1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đồng</a:t>
                </a:r>
                <a:r>
                  <a:rPr lang="en-US" sz="2200" b="1" dirty="0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 </a:t>
                </a:r>
                <a:r>
                  <a:rPr lang="en-US" sz="2200" b="1" dirty="0" err="1">
                    <a:solidFill>
                      <a:srgbClr val="272525"/>
                    </a:solidFill>
                    <a:latin typeface="Inter Bold" pitchFamily="34" charset="0"/>
                    <a:ea typeface="Inter Bold" pitchFamily="34" charset="-122"/>
                    <a:cs typeface="Inter Bold" pitchFamily="34" charset="-120"/>
                  </a:rPr>
                  <a:t>bộ</a:t>
                </a:r>
                <a:endPara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endParaRPr>
              </a:p>
              <a:p>
                <a:pPr marL="0" indent="0" algn="l">
                  <a:lnSpc>
                    <a:spcPts val="2750"/>
                  </a:lnSpc>
                  <a:buNone/>
                </a:pPr>
                <a:endParaRPr lang="en-US" sz="2200" dirty="0"/>
              </a:p>
            </p:txBody>
          </p:sp>
        </p:grpSp>
        <p:sp>
          <p:nvSpPr>
            <p:cNvPr id="8" name="Shape 5"/>
            <p:cNvSpPr/>
            <p:nvPr/>
          </p:nvSpPr>
          <p:spPr>
            <a:xfrm>
              <a:off x="642939" y="3744879"/>
              <a:ext cx="510302" cy="510302"/>
            </a:xfrm>
            <a:prstGeom prst="roundRect">
              <a:avLst>
                <a:gd name="adj" fmla="val 18669"/>
              </a:avLst>
            </a:prstGeom>
            <a:solidFill>
              <a:srgbClr val="DADBF1"/>
            </a:solidFill>
            <a:ln w="7620">
              <a:solidFill>
                <a:srgbClr val="C0C1D7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9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8009" y="3787385"/>
              <a:ext cx="340162" cy="425291"/>
            </a:xfrm>
            <a:prstGeom prst="rect">
              <a:avLst/>
            </a:prstGeom>
          </p:spPr>
        </p:pic>
        <p:sp>
          <p:nvSpPr>
            <p:cNvPr id="10" name="Text 6"/>
            <p:cNvSpPr/>
            <p:nvPr/>
          </p:nvSpPr>
          <p:spPr>
            <a:xfrm>
              <a:off x="1380054" y="3822746"/>
              <a:ext cx="3296722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Hệ Sinh Thái Phong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Phú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nhiều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thư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viện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phong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phú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giúp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tang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tốc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độ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phát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triển</a:t>
              </a:r>
              <a:endParaRPr lang="en-US" sz="2200" dirty="0"/>
            </a:p>
          </p:txBody>
        </p:sp>
        <p:sp>
          <p:nvSpPr>
            <p:cNvPr id="12" name="Shape 8"/>
            <p:cNvSpPr/>
            <p:nvPr/>
          </p:nvSpPr>
          <p:spPr>
            <a:xfrm>
              <a:off x="642938" y="4574921"/>
              <a:ext cx="510302" cy="510302"/>
            </a:xfrm>
            <a:prstGeom prst="roundRect">
              <a:avLst>
                <a:gd name="adj" fmla="val 18669"/>
              </a:avLst>
            </a:prstGeom>
            <a:solidFill>
              <a:srgbClr val="DADBF1"/>
            </a:solidFill>
            <a:ln w="7620">
              <a:solidFill>
                <a:srgbClr val="C0C1D7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3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5022" y="4644271"/>
              <a:ext cx="340162" cy="425291"/>
            </a:xfrm>
            <a:prstGeom prst="rect">
              <a:avLst/>
            </a:prstGeom>
          </p:spPr>
        </p:pic>
        <p:sp>
          <p:nvSpPr>
            <p:cNvPr id="14" name="Text 9"/>
            <p:cNvSpPr/>
            <p:nvPr/>
          </p:nvSpPr>
          <p:spPr>
            <a:xfrm>
              <a:off x="1380054" y="4642866"/>
              <a:ext cx="11295422" cy="51030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Linh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Hoạt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&amp;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Đa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Năng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: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Hỗ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trợ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nhiều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loại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hình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dự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án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từ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api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,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ứng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dụng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thời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gian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thực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</a:t>
              </a:r>
              <a:r>
                <a:rPr lang="en-US" sz="22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và</a:t>
              </a:r>
              <a:r>
                <a:rPr lang="en-US" sz="22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microservice</a:t>
              </a:r>
            </a:p>
            <a:p>
              <a:pPr>
                <a:lnSpc>
                  <a:spcPts val="2750"/>
                </a:lnSpc>
              </a:pPr>
              <a:endParaRPr lang="en-US" sz="2200" dirty="0"/>
            </a:p>
          </p:txBody>
        </p:sp>
      </p:grpSp>
      <p:sp>
        <p:nvSpPr>
          <p:cNvPr id="15" name="Text 10"/>
          <p:cNvSpPr/>
          <p:nvPr/>
        </p:nvSpPr>
        <p:spPr>
          <a:xfrm>
            <a:off x="4215289" y="4744760"/>
            <a:ext cx="9621321" cy="1481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97E3BF-C944-424B-67CF-154F13C83B65}"/>
              </a:ext>
            </a:extLst>
          </p:cNvPr>
          <p:cNvSpPr/>
          <p:nvPr/>
        </p:nvSpPr>
        <p:spPr>
          <a:xfrm>
            <a:off x="12883794" y="7715892"/>
            <a:ext cx="1630274" cy="3852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806" y="917734"/>
            <a:ext cx="8401288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MỤC TIÊU CỦA THỬ THÁCH NÀY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5806" y="1995130"/>
            <a:ext cx="13158788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Thử thách Node.js được thiết kế để không chỉ nâng cao kiến thức cá nhân mà còn mang lại giá trị thực tiễn cho đội ngũ và công ty.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5806" y="2883218"/>
            <a:ext cx="6474262" cy="1951553"/>
          </a:xfrm>
          <a:prstGeom prst="roundRect">
            <a:avLst>
              <a:gd name="adj" fmla="val 562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35806" y="2860358"/>
            <a:ext cx="6474262" cy="91440"/>
          </a:xfrm>
          <a:prstGeom prst="roundRect">
            <a:avLst>
              <a:gd name="adj" fmla="val 9657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3657540" y="2567940"/>
            <a:ext cx="630674" cy="630674"/>
          </a:xfrm>
          <a:prstGeom prst="roundRect">
            <a:avLst>
              <a:gd name="adj" fmla="val 14498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731" y="2725579"/>
            <a:ext cx="252293" cy="31527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68812" y="3408759"/>
            <a:ext cx="3839885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Học Node.js &amp; Express.js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968812" y="3929063"/>
            <a:ext cx="6008251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Nắm vững kiến thức nền tảng về Node.js và framework Express.js để xây dựng ứng dụng web hiệu quả.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420213" y="2883218"/>
            <a:ext cx="6474381" cy="1951553"/>
          </a:xfrm>
          <a:prstGeom prst="roundRect">
            <a:avLst>
              <a:gd name="adj" fmla="val 562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420213" y="2860358"/>
            <a:ext cx="6474381" cy="91440"/>
          </a:xfrm>
          <a:prstGeom prst="roundRect">
            <a:avLst>
              <a:gd name="adj" fmla="val 9657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10342066" y="2567940"/>
            <a:ext cx="630674" cy="630674"/>
          </a:xfrm>
          <a:prstGeom prst="roundRect">
            <a:avLst>
              <a:gd name="adj" fmla="val 14498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1257" y="2725579"/>
            <a:ext cx="252293" cy="31527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53218" y="3408759"/>
            <a:ext cx="5404247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Xây Dựng Mini Project Backend API</a:t>
            </a:r>
            <a:endParaRPr lang="en-US" sz="2450" dirty="0"/>
          </a:p>
        </p:txBody>
      </p:sp>
      <p:sp>
        <p:nvSpPr>
          <p:cNvPr id="15" name="Text 11"/>
          <p:cNvSpPr/>
          <p:nvPr/>
        </p:nvSpPr>
        <p:spPr>
          <a:xfrm>
            <a:off x="7653218" y="3929063"/>
            <a:ext cx="6008370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Vận dụng kiến thức đã học vào thực tế bằng cách phát triển một dự án backend API hoàn chỉnh, có chức năng cơ bản.</a:t>
            </a:r>
            <a:endParaRPr lang="en-US" sz="2000" dirty="0"/>
          </a:p>
        </p:txBody>
      </p:sp>
      <p:sp>
        <p:nvSpPr>
          <p:cNvPr id="16" name="Shape 12"/>
          <p:cNvSpPr/>
          <p:nvPr/>
        </p:nvSpPr>
        <p:spPr>
          <a:xfrm>
            <a:off x="735806" y="5360194"/>
            <a:ext cx="6474262" cy="1951553"/>
          </a:xfrm>
          <a:prstGeom prst="roundRect">
            <a:avLst>
              <a:gd name="adj" fmla="val 562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735806" y="5337334"/>
            <a:ext cx="6474262" cy="91440"/>
          </a:xfrm>
          <a:prstGeom prst="roundRect">
            <a:avLst>
              <a:gd name="adj" fmla="val 9657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3657540" y="5044916"/>
            <a:ext cx="630674" cy="630674"/>
          </a:xfrm>
          <a:prstGeom prst="roundRect">
            <a:avLst>
              <a:gd name="adj" fmla="val 14498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6731" y="5202555"/>
            <a:ext cx="252293" cy="315278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68812" y="5885736"/>
            <a:ext cx="3559731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Viết Tài Liệu API Chuẩn</a:t>
            </a:r>
            <a:endParaRPr lang="en-US" sz="2450" dirty="0"/>
          </a:p>
        </p:txBody>
      </p:sp>
      <p:sp>
        <p:nvSpPr>
          <p:cNvPr id="21" name="Text 16"/>
          <p:cNvSpPr/>
          <p:nvPr/>
        </p:nvSpPr>
        <p:spPr>
          <a:xfrm>
            <a:off x="968812" y="6406039"/>
            <a:ext cx="6008251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Tạo ra tài liệu API rõ ràng, chi tiết, dễ hiểu để chia sẻ với các thành viên trong team, phục vụ cho việc tích hợp sau này.</a:t>
            </a:r>
            <a:endParaRPr lang="en-US" sz="2000" dirty="0"/>
          </a:p>
        </p:txBody>
      </p:sp>
      <p:sp>
        <p:nvSpPr>
          <p:cNvPr id="22" name="Shape 17"/>
          <p:cNvSpPr/>
          <p:nvPr/>
        </p:nvSpPr>
        <p:spPr>
          <a:xfrm>
            <a:off x="7420213" y="5360194"/>
            <a:ext cx="6474381" cy="1951553"/>
          </a:xfrm>
          <a:prstGeom prst="roundRect">
            <a:avLst>
              <a:gd name="adj" fmla="val 5623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18"/>
          <p:cNvSpPr/>
          <p:nvPr/>
        </p:nvSpPr>
        <p:spPr>
          <a:xfrm>
            <a:off x="7420213" y="5337334"/>
            <a:ext cx="6474381" cy="91440"/>
          </a:xfrm>
          <a:prstGeom prst="roundRect">
            <a:avLst>
              <a:gd name="adj" fmla="val 96570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9"/>
          <p:cNvSpPr/>
          <p:nvPr/>
        </p:nvSpPr>
        <p:spPr>
          <a:xfrm>
            <a:off x="10342066" y="5044916"/>
            <a:ext cx="630674" cy="630674"/>
          </a:xfrm>
          <a:prstGeom prst="roundRect">
            <a:avLst>
              <a:gd name="adj" fmla="val 144988"/>
            </a:avLst>
          </a:prstGeom>
          <a:solidFill>
            <a:srgbClr val="4950B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1257" y="5202555"/>
            <a:ext cx="252293" cy="315278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53218" y="5885736"/>
            <a:ext cx="3153608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Trình Bày Kết Quả</a:t>
            </a:r>
            <a:endParaRPr lang="en-US" sz="2450" dirty="0"/>
          </a:p>
        </p:txBody>
      </p:sp>
      <p:sp>
        <p:nvSpPr>
          <p:cNvPr id="27" name="Text 21"/>
          <p:cNvSpPr/>
          <p:nvPr/>
        </p:nvSpPr>
        <p:spPr>
          <a:xfrm>
            <a:off x="7653218" y="6406039"/>
            <a:ext cx="6008370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Giới thiệu thành quả của thử thách vào cuối </a:t>
            </a:r>
            <a:r>
              <a:rPr lang="en-US" sz="20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tháng</a:t>
            </a: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11, chia sẻ kinh nghiệm và kiến thức đã đạt được.</a:t>
            </a:r>
            <a:endParaRPr lang="en-US" sz="20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CB77587-0AEF-0422-45CC-27879EF9A250}"/>
              </a:ext>
            </a:extLst>
          </p:cNvPr>
          <p:cNvSpPr/>
          <p:nvPr/>
        </p:nvSpPr>
        <p:spPr>
          <a:xfrm>
            <a:off x="12883794" y="7715892"/>
            <a:ext cx="1630274" cy="3852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7036" y="778889"/>
            <a:ext cx="7831693" cy="1171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KẾ HOẠCH THỰC HIỆN</a:t>
            </a:r>
            <a:endParaRPr lang="en-US" sz="36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16F297-3795-D19F-0CBF-7B47E309DC86}"/>
              </a:ext>
            </a:extLst>
          </p:cNvPr>
          <p:cNvSpPr/>
          <p:nvPr/>
        </p:nvSpPr>
        <p:spPr>
          <a:xfrm>
            <a:off x="12883794" y="7735616"/>
            <a:ext cx="1630274" cy="3852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A3667E7-E490-C098-4ED5-C64C3ECEB0D3}"/>
              </a:ext>
            </a:extLst>
          </p:cNvPr>
          <p:cNvGrpSpPr/>
          <p:nvPr/>
        </p:nvGrpSpPr>
        <p:grpSpPr>
          <a:xfrm>
            <a:off x="6173036" y="1866657"/>
            <a:ext cx="7801211" cy="5500010"/>
            <a:chOff x="6184477" y="2422842"/>
            <a:chExt cx="7801211" cy="5500010"/>
          </a:xfrm>
        </p:grpSpPr>
        <p:sp>
          <p:nvSpPr>
            <p:cNvPr id="5" name="Shape 2"/>
            <p:cNvSpPr/>
            <p:nvPr/>
          </p:nvSpPr>
          <p:spPr>
            <a:xfrm>
              <a:off x="6283165" y="2465798"/>
              <a:ext cx="45719" cy="5360798"/>
            </a:xfrm>
            <a:prstGeom prst="roundRect">
              <a:avLst>
                <a:gd name="adj" fmla="val 344476"/>
              </a:avLst>
            </a:prstGeom>
            <a:solidFill>
              <a:srgbClr val="C0C1D7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Shape 3"/>
            <p:cNvSpPr/>
            <p:nvPr/>
          </p:nvSpPr>
          <p:spPr>
            <a:xfrm>
              <a:off x="6306026" y="3173194"/>
              <a:ext cx="562451" cy="22860"/>
            </a:xfrm>
            <a:prstGeom prst="roundRect">
              <a:avLst>
                <a:gd name="adj" fmla="val 344476"/>
              </a:avLst>
            </a:prstGeom>
            <a:solidFill>
              <a:srgbClr val="C0C1D7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Shape 4"/>
            <p:cNvSpPr/>
            <p:nvPr/>
          </p:nvSpPr>
          <p:spPr>
            <a:xfrm>
              <a:off x="6212859" y="3120985"/>
              <a:ext cx="140613" cy="140613"/>
            </a:xfrm>
            <a:prstGeom prst="roundRect">
              <a:avLst>
                <a:gd name="adj" fmla="val 325148"/>
              </a:avLst>
            </a:prstGeom>
            <a:solidFill>
              <a:srgbClr val="4950BC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Shape 5"/>
            <p:cNvSpPr/>
            <p:nvPr/>
          </p:nvSpPr>
          <p:spPr>
            <a:xfrm>
              <a:off x="6845618" y="2779514"/>
              <a:ext cx="7128629" cy="663417"/>
            </a:xfrm>
            <a:prstGeom prst="roundRect">
              <a:avLst>
                <a:gd name="adj" fmla="val 5643"/>
              </a:avLst>
            </a:prstGeom>
            <a:solidFill>
              <a:srgbClr val="DADBF1"/>
            </a:solidFill>
            <a:ln w="7620">
              <a:solidFill>
                <a:srgbClr val="C0C1D7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 6"/>
            <p:cNvSpPr/>
            <p:nvPr/>
          </p:nvSpPr>
          <p:spPr>
            <a:xfrm>
              <a:off x="7040642" y="2974538"/>
              <a:ext cx="2856428" cy="29289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Tuần 1-2: Node.js Cơ Bản</a:t>
              </a:r>
              <a:endParaRPr lang="en-US" sz="2400" dirty="0"/>
            </a:p>
          </p:txBody>
        </p:sp>
        <p:sp>
          <p:nvSpPr>
            <p:cNvPr id="11" name="Shape 8"/>
            <p:cNvSpPr/>
            <p:nvPr/>
          </p:nvSpPr>
          <p:spPr>
            <a:xfrm>
              <a:off x="6328886" y="3938598"/>
              <a:ext cx="562451" cy="22860"/>
            </a:xfrm>
            <a:prstGeom prst="roundRect">
              <a:avLst>
                <a:gd name="adj" fmla="val 344476"/>
              </a:avLst>
            </a:prstGeom>
            <a:solidFill>
              <a:srgbClr val="C0C1D7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Shape 9"/>
            <p:cNvSpPr/>
            <p:nvPr/>
          </p:nvSpPr>
          <p:spPr>
            <a:xfrm>
              <a:off x="6212860" y="3873054"/>
              <a:ext cx="140613" cy="140613"/>
            </a:xfrm>
            <a:prstGeom prst="roundRect">
              <a:avLst>
                <a:gd name="adj" fmla="val 325148"/>
              </a:avLst>
            </a:prstGeom>
            <a:solidFill>
              <a:srgbClr val="4950BC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Shape 10"/>
            <p:cNvSpPr/>
            <p:nvPr/>
          </p:nvSpPr>
          <p:spPr>
            <a:xfrm>
              <a:off x="6822757" y="3615484"/>
              <a:ext cx="7128629" cy="663417"/>
            </a:xfrm>
            <a:prstGeom prst="roundRect">
              <a:avLst>
                <a:gd name="adj" fmla="val 5643"/>
              </a:avLst>
            </a:prstGeom>
            <a:solidFill>
              <a:srgbClr val="DADBF1"/>
            </a:solidFill>
            <a:ln w="7620">
              <a:solidFill>
                <a:srgbClr val="C0C1D7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 11"/>
            <p:cNvSpPr/>
            <p:nvPr/>
          </p:nvSpPr>
          <p:spPr>
            <a:xfrm>
              <a:off x="7002481" y="3785992"/>
              <a:ext cx="3418880" cy="29289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24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Tuần</a:t>
              </a: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3-4: Express.js &amp; RESTFUL API</a:t>
              </a:r>
              <a:endParaRPr lang="en-US" sz="2400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F926364-189A-0A09-3F56-C182B27951F9}"/>
                </a:ext>
              </a:extLst>
            </p:cNvPr>
            <p:cNvGrpSpPr/>
            <p:nvPr/>
          </p:nvGrpSpPr>
          <p:grpSpPr>
            <a:xfrm>
              <a:off x="6224302" y="4449409"/>
              <a:ext cx="7738525" cy="627400"/>
              <a:chOff x="6212860" y="6715631"/>
              <a:chExt cx="7738525" cy="627400"/>
            </a:xfrm>
          </p:grpSpPr>
          <p:sp>
            <p:nvSpPr>
              <p:cNvPr id="16" name="Shape 13"/>
              <p:cNvSpPr/>
              <p:nvPr/>
            </p:nvSpPr>
            <p:spPr>
              <a:xfrm>
                <a:off x="6260306" y="7006471"/>
                <a:ext cx="562451" cy="22860"/>
              </a:xfrm>
              <a:prstGeom prst="roundRect">
                <a:avLst>
                  <a:gd name="adj" fmla="val 344476"/>
                </a:avLst>
              </a:prstGeom>
              <a:solidFill>
                <a:srgbClr val="C0C1D7"/>
              </a:solidFill>
              <a:ln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Shape 14"/>
              <p:cNvSpPr/>
              <p:nvPr/>
            </p:nvSpPr>
            <p:spPr>
              <a:xfrm>
                <a:off x="6212860" y="6947595"/>
                <a:ext cx="140613" cy="140613"/>
              </a:xfrm>
              <a:prstGeom prst="roundRect">
                <a:avLst>
                  <a:gd name="adj" fmla="val 325148"/>
                </a:avLst>
              </a:prstGeom>
              <a:solidFill>
                <a:srgbClr val="4950BC"/>
              </a:solidFill>
              <a:ln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Shape 15"/>
              <p:cNvSpPr/>
              <p:nvPr/>
            </p:nvSpPr>
            <p:spPr>
              <a:xfrm>
                <a:off x="6822756" y="6715631"/>
                <a:ext cx="7128629" cy="627400"/>
              </a:xfrm>
              <a:prstGeom prst="roundRect">
                <a:avLst>
                  <a:gd name="adj" fmla="val 5643"/>
                </a:avLst>
              </a:prstGeom>
              <a:solidFill>
                <a:srgbClr val="DADBF1"/>
              </a:solidFill>
              <a:ln w="7620">
                <a:solidFill>
                  <a:srgbClr val="C0C1D7"/>
                </a:solidFill>
                <a:prstDash val="solid"/>
              </a:ln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19" name="Text 16"/>
            <p:cNvSpPr/>
            <p:nvPr/>
          </p:nvSpPr>
          <p:spPr>
            <a:xfrm>
              <a:off x="7002481" y="4616662"/>
              <a:ext cx="4226957" cy="29289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24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Tuần</a:t>
              </a: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5-6: Middleware &amp; Authentication</a:t>
              </a:r>
              <a:endParaRPr lang="en-US" sz="2400" dirty="0"/>
            </a:p>
          </p:txBody>
        </p:sp>
        <p:sp>
          <p:nvSpPr>
            <p:cNvPr id="24" name="Shape 4">
              <a:extLst>
                <a:ext uri="{FF2B5EF4-FFF2-40B4-BE49-F238E27FC236}">
                  <a16:creationId xmlns:a16="http://schemas.microsoft.com/office/drawing/2014/main" id="{19CDCDE5-A7C8-F2EB-F7CE-D981205C7796}"/>
                </a:ext>
              </a:extLst>
            </p:cNvPr>
            <p:cNvSpPr/>
            <p:nvPr/>
          </p:nvSpPr>
          <p:spPr>
            <a:xfrm>
              <a:off x="6221995" y="5466395"/>
              <a:ext cx="166688" cy="166688"/>
            </a:xfrm>
            <a:prstGeom prst="roundRect">
              <a:avLst>
                <a:gd name="adj" fmla="val 274285"/>
              </a:avLst>
            </a:prstGeom>
            <a:solidFill>
              <a:srgbClr val="4950BC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Shape 5">
              <a:extLst>
                <a:ext uri="{FF2B5EF4-FFF2-40B4-BE49-F238E27FC236}">
                  <a16:creationId xmlns:a16="http://schemas.microsoft.com/office/drawing/2014/main" id="{DF3C1D24-6C17-F750-5C42-6C4CA56FE914}"/>
                </a:ext>
              </a:extLst>
            </p:cNvPr>
            <p:cNvSpPr/>
            <p:nvPr/>
          </p:nvSpPr>
          <p:spPr>
            <a:xfrm>
              <a:off x="6822757" y="5244062"/>
              <a:ext cx="7128629" cy="685945"/>
            </a:xfrm>
            <a:prstGeom prst="roundRect">
              <a:avLst>
                <a:gd name="adj" fmla="val 4651"/>
              </a:avLst>
            </a:prstGeom>
            <a:solidFill>
              <a:srgbClr val="DADBF1"/>
            </a:solidFill>
            <a:ln w="7620">
              <a:solidFill>
                <a:srgbClr val="C0C1D7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 6">
              <a:extLst>
                <a:ext uri="{FF2B5EF4-FFF2-40B4-BE49-F238E27FC236}">
                  <a16:creationId xmlns:a16="http://schemas.microsoft.com/office/drawing/2014/main" id="{DCA11C0D-0F90-F20D-BA9C-2E34A11C153A}"/>
                </a:ext>
              </a:extLst>
            </p:cNvPr>
            <p:cNvSpPr/>
            <p:nvPr/>
          </p:nvSpPr>
          <p:spPr>
            <a:xfrm>
              <a:off x="6733957" y="5407791"/>
              <a:ext cx="4435316" cy="3473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700"/>
                </a:lnSpc>
                <a:buNone/>
              </a:pPr>
              <a:r>
                <a:rPr lang="en-US" sz="24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Tuần</a:t>
              </a: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7-8: Phát Triển Mini Project</a:t>
              </a:r>
              <a:endParaRPr lang="en-US" sz="2400" dirty="0"/>
            </a:p>
          </p:txBody>
        </p:sp>
        <p:sp>
          <p:nvSpPr>
            <p:cNvPr id="26" name="Shape 8">
              <a:extLst>
                <a:ext uri="{FF2B5EF4-FFF2-40B4-BE49-F238E27FC236}">
                  <a16:creationId xmlns:a16="http://schemas.microsoft.com/office/drawing/2014/main" id="{92F7E356-B7F2-FBED-56D6-2E8E7B7A75CC}"/>
                </a:ext>
              </a:extLst>
            </p:cNvPr>
            <p:cNvSpPr/>
            <p:nvPr/>
          </p:nvSpPr>
          <p:spPr>
            <a:xfrm>
              <a:off x="6252902" y="6376281"/>
              <a:ext cx="666869" cy="30480"/>
            </a:xfrm>
            <a:prstGeom prst="roundRect">
              <a:avLst>
                <a:gd name="adj" fmla="val 306318"/>
              </a:avLst>
            </a:prstGeom>
            <a:solidFill>
              <a:srgbClr val="C0C1D7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Shape 9">
              <a:extLst>
                <a:ext uri="{FF2B5EF4-FFF2-40B4-BE49-F238E27FC236}">
                  <a16:creationId xmlns:a16="http://schemas.microsoft.com/office/drawing/2014/main" id="{067E2FE4-CDBB-B554-C9D0-61C17919E57A}"/>
                </a:ext>
              </a:extLst>
            </p:cNvPr>
            <p:cNvSpPr/>
            <p:nvPr/>
          </p:nvSpPr>
          <p:spPr>
            <a:xfrm>
              <a:off x="6184477" y="6313222"/>
              <a:ext cx="166688" cy="166688"/>
            </a:xfrm>
            <a:prstGeom prst="roundRect">
              <a:avLst>
                <a:gd name="adj" fmla="val 274285"/>
              </a:avLst>
            </a:prstGeom>
            <a:solidFill>
              <a:srgbClr val="4950BC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Shape 10">
              <a:extLst>
                <a:ext uri="{FF2B5EF4-FFF2-40B4-BE49-F238E27FC236}">
                  <a16:creationId xmlns:a16="http://schemas.microsoft.com/office/drawing/2014/main" id="{B56C7722-3ED7-D16B-909A-D373F6EED604}"/>
                </a:ext>
              </a:extLst>
            </p:cNvPr>
            <p:cNvSpPr/>
            <p:nvPr/>
          </p:nvSpPr>
          <p:spPr>
            <a:xfrm>
              <a:off x="6822757" y="6130366"/>
              <a:ext cx="7151490" cy="597603"/>
            </a:xfrm>
            <a:prstGeom prst="roundRect">
              <a:avLst>
                <a:gd name="adj" fmla="val 4651"/>
              </a:avLst>
            </a:prstGeom>
            <a:solidFill>
              <a:srgbClr val="DADBF1"/>
            </a:solidFill>
            <a:ln w="7620">
              <a:solidFill>
                <a:srgbClr val="C0C1D7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 11">
              <a:extLst>
                <a:ext uri="{FF2B5EF4-FFF2-40B4-BE49-F238E27FC236}">
                  <a16:creationId xmlns:a16="http://schemas.microsoft.com/office/drawing/2014/main" id="{77116318-30E2-F48E-76E4-4962AA9E448D}"/>
                </a:ext>
              </a:extLst>
            </p:cNvPr>
            <p:cNvSpPr/>
            <p:nvPr/>
          </p:nvSpPr>
          <p:spPr>
            <a:xfrm>
              <a:off x="7040642" y="6247380"/>
              <a:ext cx="3233499" cy="3473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24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Tuần</a:t>
              </a: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9-10: Viết Tài Liệu API</a:t>
              </a:r>
              <a:endParaRPr lang="en-US" sz="2400" dirty="0"/>
            </a:p>
          </p:txBody>
        </p:sp>
        <p:sp>
          <p:nvSpPr>
            <p:cNvPr id="30" name="Shape 13">
              <a:extLst>
                <a:ext uri="{FF2B5EF4-FFF2-40B4-BE49-F238E27FC236}">
                  <a16:creationId xmlns:a16="http://schemas.microsoft.com/office/drawing/2014/main" id="{D4011FD6-1494-2D13-0836-D430FA512B65}"/>
                </a:ext>
              </a:extLst>
            </p:cNvPr>
            <p:cNvSpPr/>
            <p:nvPr/>
          </p:nvSpPr>
          <p:spPr>
            <a:xfrm>
              <a:off x="6301713" y="7236243"/>
              <a:ext cx="666869" cy="30480"/>
            </a:xfrm>
            <a:prstGeom prst="roundRect">
              <a:avLst>
                <a:gd name="adj" fmla="val 306318"/>
              </a:avLst>
            </a:prstGeom>
            <a:solidFill>
              <a:srgbClr val="C0C1D7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Shape 14">
              <a:extLst>
                <a:ext uri="{FF2B5EF4-FFF2-40B4-BE49-F238E27FC236}">
                  <a16:creationId xmlns:a16="http://schemas.microsoft.com/office/drawing/2014/main" id="{A25CA06B-EB33-C7E3-F3A8-1285043A6F6E}"/>
                </a:ext>
              </a:extLst>
            </p:cNvPr>
            <p:cNvSpPr/>
            <p:nvPr/>
          </p:nvSpPr>
          <p:spPr>
            <a:xfrm>
              <a:off x="6218533" y="7164546"/>
              <a:ext cx="166688" cy="166688"/>
            </a:xfrm>
            <a:prstGeom prst="roundRect">
              <a:avLst>
                <a:gd name="adj" fmla="val 274285"/>
              </a:avLst>
            </a:prstGeom>
            <a:solidFill>
              <a:srgbClr val="4950BC"/>
            </a:solidFill>
            <a:ln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Shape 15">
              <a:extLst>
                <a:ext uri="{FF2B5EF4-FFF2-40B4-BE49-F238E27FC236}">
                  <a16:creationId xmlns:a16="http://schemas.microsoft.com/office/drawing/2014/main" id="{911ECF08-0738-956B-2175-CCF2F02DE54A}"/>
                </a:ext>
              </a:extLst>
            </p:cNvPr>
            <p:cNvSpPr/>
            <p:nvPr/>
          </p:nvSpPr>
          <p:spPr>
            <a:xfrm>
              <a:off x="6834198" y="6952726"/>
              <a:ext cx="7151490" cy="647939"/>
            </a:xfrm>
            <a:prstGeom prst="roundRect">
              <a:avLst>
                <a:gd name="adj" fmla="val 4651"/>
              </a:avLst>
            </a:prstGeom>
            <a:solidFill>
              <a:srgbClr val="DADBF1"/>
            </a:solidFill>
            <a:ln w="7620">
              <a:solidFill>
                <a:srgbClr val="C0C1D7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 16">
              <a:extLst>
                <a:ext uri="{FF2B5EF4-FFF2-40B4-BE49-F238E27FC236}">
                  <a16:creationId xmlns:a16="http://schemas.microsoft.com/office/drawing/2014/main" id="{B4B5A998-9CC4-45A3-56CD-3309E8243080}"/>
                </a:ext>
              </a:extLst>
            </p:cNvPr>
            <p:cNvSpPr/>
            <p:nvPr/>
          </p:nvSpPr>
          <p:spPr>
            <a:xfrm>
              <a:off x="7315200" y="7123862"/>
              <a:ext cx="3886438" cy="3473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700"/>
                </a:lnSpc>
                <a:buNone/>
              </a:pPr>
              <a:r>
                <a:rPr lang="en-US" sz="2400" b="1" dirty="0" err="1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Tuần</a:t>
              </a:r>
              <a:r>
                <a:rPr lang="en-US" sz="2400" b="1" dirty="0">
                  <a:solidFill>
                    <a:srgbClr val="272525"/>
                  </a:solidFill>
                  <a:latin typeface="Inter Bold" pitchFamily="34" charset="0"/>
                  <a:ea typeface="Inter Bold" pitchFamily="34" charset="-122"/>
                  <a:cs typeface="Inter Bold" pitchFamily="34" charset="-120"/>
                </a:rPr>
                <a:t> 11-12: Triển Khai &amp; Báo Cáo</a:t>
              </a:r>
              <a:endParaRPr lang="en-US" sz="2400" dirty="0"/>
            </a:p>
          </p:txBody>
        </p:sp>
        <p:sp>
          <p:nvSpPr>
            <p:cNvPr id="39" name="Shape 4">
              <a:extLst>
                <a:ext uri="{FF2B5EF4-FFF2-40B4-BE49-F238E27FC236}">
                  <a16:creationId xmlns:a16="http://schemas.microsoft.com/office/drawing/2014/main" id="{A0EB0D07-134C-F984-CD79-9E0164C2FE23}"/>
                </a:ext>
              </a:extLst>
            </p:cNvPr>
            <p:cNvSpPr/>
            <p:nvPr/>
          </p:nvSpPr>
          <p:spPr>
            <a:xfrm>
              <a:off x="6231406" y="2422842"/>
              <a:ext cx="140613" cy="140613"/>
            </a:xfrm>
            <a:prstGeom prst="roundRect">
              <a:avLst>
                <a:gd name="adj" fmla="val 325148"/>
              </a:avLst>
            </a:prstGeom>
            <a:solidFill>
              <a:srgbClr val="4950BC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Shape 14">
              <a:extLst>
                <a:ext uri="{FF2B5EF4-FFF2-40B4-BE49-F238E27FC236}">
                  <a16:creationId xmlns:a16="http://schemas.microsoft.com/office/drawing/2014/main" id="{F68AAF3E-734F-13CF-0E97-30C99FDBBEB2}"/>
                </a:ext>
              </a:extLst>
            </p:cNvPr>
            <p:cNvSpPr/>
            <p:nvPr/>
          </p:nvSpPr>
          <p:spPr>
            <a:xfrm>
              <a:off x="6215546" y="7756164"/>
              <a:ext cx="166688" cy="166688"/>
            </a:xfrm>
            <a:prstGeom prst="roundRect">
              <a:avLst>
                <a:gd name="adj" fmla="val 274285"/>
              </a:avLst>
            </a:prstGeom>
            <a:solidFill>
              <a:srgbClr val="4950BC"/>
            </a:solidFill>
            <a:ln/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42" name="Shape 13">
            <a:extLst>
              <a:ext uri="{FF2B5EF4-FFF2-40B4-BE49-F238E27FC236}">
                <a16:creationId xmlns:a16="http://schemas.microsoft.com/office/drawing/2014/main" id="{4CAC892E-A242-C2C5-EEEF-90F4504F951B}"/>
              </a:ext>
            </a:extLst>
          </p:cNvPr>
          <p:cNvSpPr/>
          <p:nvPr/>
        </p:nvSpPr>
        <p:spPr>
          <a:xfrm flipV="1">
            <a:off x="6373200" y="4970694"/>
            <a:ext cx="440523" cy="45719"/>
          </a:xfrm>
          <a:prstGeom prst="roundRect">
            <a:avLst>
              <a:gd name="adj" fmla="val 344476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930" y="609600"/>
            <a:ext cx="7592139" cy="1385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3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KẾT QUẢ MONG ĐỢI TỪ THỬ THÁCH 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775930" y="2327553"/>
            <a:ext cx="7592139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Khi hoàn thành thử thách, </a:t>
            </a:r>
            <a:r>
              <a:rPr lang="en-US" sz="17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những</a:t>
            </a: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thành quả cụ thể và có </a:t>
            </a:r>
            <a:r>
              <a:rPr lang="en-US" sz="17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thể</a:t>
            </a: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ứng</a:t>
            </a: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dụng</a:t>
            </a: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7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ngay</a:t>
            </a:r>
            <a:r>
              <a:rPr lang="en-US" sz="17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lập tức.</a:t>
            </a:r>
            <a:endParaRPr lang="en-US" sz="1700" b="1" dirty="0"/>
          </a:p>
        </p:txBody>
      </p:sp>
      <p:sp>
        <p:nvSpPr>
          <p:cNvPr id="5" name="Shape 2"/>
          <p:cNvSpPr/>
          <p:nvPr/>
        </p:nvSpPr>
        <p:spPr>
          <a:xfrm>
            <a:off x="775930" y="3286244"/>
            <a:ext cx="7592139" cy="4335542"/>
          </a:xfrm>
          <a:prstGeom prst="roundRect">
            <a:avLst>
              <a:gd name="adj" fmla="val 214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83550" y="3293864"/>
            <a:ext cx="3788450" cy="2688074"/>
          </a:xfrm>
          <a:prstGeom prst="roundRect">
            <a:avLst>
              <a:gd name="adj" fmla="val 3464"/>
            </a:avLst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05245" y="3515558"/>
            <a:ext cx="285142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 API Ổn Định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005245" y="3995023"/>
            <a:ext cx="3012519" cy="141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Một hệ thống API backend hoạt động mượt mà, đáng tin cậy, sẵn sàng xử lý các yêu cầu từ phía client.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4572000" y="3293864"/>
            <a:ext cx="3788450" cy="2688074"/>
          </a:xfrm>
          <a:prstGeom prst="rect">
            <a:avLst/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4572000" y="3293864"/>
            <a:ext cx="30480" cy="2688074"/>
          </a:xfrm>
          <a:prstGeom prst="roundRect">
            <a:avLst>
              <a:gd name="adj" fmla="val 305487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5126236" y="3515558"/>
            <a:ext cx="3012519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Tài Liệu API Minh Bạch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5083313" y="3990549"/>
            <a:ext cx="3012519" cy="15780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Tài liệu API đầy đủ, chính xác, giúp mọi người dễ dàng hiểu và tích hợp dịch vụ backend.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4294942" y="4360724"/>
            <a:ext cx="554236" cy="554236"/>
          </a:xfrm>
          <a:prstGeom prst="roundRect">
            <a:avLst>
              <a:gd name="adj" fmla="val 16800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530" y="4464665"/>
            <a:ext cx="277058" cy="346353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783550" y="5981938"/>
            <a:ext cx="7576899" cy="1632228"/>
          </a:xfrm>
          <a:prstGeom prst="rect">
            <a:avLst/>
          </a:prstGeom>
          <a:solidFill>
            <a:srgbClr val="DADB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783550" y="5981938"/>
            <a:ext cx="7576899" cy="30480"/>
          </a:xfrm>
          <a:prstGeom prst="roundRect">
            <a:avLst>
              <a:gd name="adj" fmla="val 305487"/>
            </a:avLst>
          </a:prstGeom>
          <a:solidFill>
            <a:srgbClr val="C0C1D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3"/>
          <p:cNvSpPr/>
          <p:nvPr/>
        </p:nvSpPr>
        <p:spPr>
          <a:xfrm>
            <a:off x="1005245" y="6203632"/>
            <a:ext cx="3444121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Demo Online Thành Công</a:t>
            </a:r>
            <a:endParaRPr lang="en-US" sz="2150" dirty="0"/>
          </a:p>
        </p:txBody>
      </p:sp>
      <p:sp>
        <p:nvSpPr>
          <p:cNvPr id="18" name="Text 14"/>
          <p:cNvSpPr/>
          <p:nvPr/>
        </p:nvSpPr>
        <p:spPr>
          <a:xfrm>
            <a:off x="1005245" y="6683097"/>
            <a:ext cx="6800969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Dự án được triển khai thành công trên môi trường online, có thể truy cập và kiểm tra từ bất kỳ đâu.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120656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GIÁ TRỊ MANG LẠI CHO ENTETSU VIETNAM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297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Thử thách này không chỉ là phát triển kỹ năng cá nhân mà còn là khoản đầu tư chiến lược vào năng lực công nghệ của công 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250395" y="3908017"/>
            <a:ext cx="40027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Nâng Cao Năng Lực Backend</a:t>
            </a:r>
            <a:endParaRPr lang="en-US" sz="32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62" y="4155877"/>
            <a:ext cx="318968" cy="39862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690300" y="3828170"/>
            <a:ext cx="31934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Tăng Tốc Độ Phát Triển</a:t>
            </a:r>
            <a:endParaRPr lang="en-US" sz="3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4155877"/>
            <a:ext cx="318968" cy="39862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97628" y="5623083"/>
            <a:ext cx="3782258" cy="1116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32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Đáp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 </a:t>
            </a:r>
            <a:r>
              <a:rPr lang="en-US" sz="32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ứng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 </a:t>
            </a:r>
            <a:r>
              <a:rPr lang="en-US" sz="32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nhu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 </a:t>
            </a:r>
            <a:r>
              <a:rPr lang="en-US" sz="32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cầu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 </a:t>
            </a:r>
            <a:endParaRPr lang="en-US" sz="3600" b="1" dirty="0">
              <a:solidFill>
                <a:srgbClr val="272525"/>
              </a:solidFill>
              <a:latin typeface="Inter Bold" pitchFamily="34" charset="0"/>
              <a:ea typeface="Inter Bold" pitchFamily="34" charset="-122"/>
            </a:endParaRPr>
          </a:p>
          <a:p>
            <a:pPr marL="0" indent="0" algn="l">
              <a:buNone/>
            </a:pPr>
            <a:r>
              <a:rPr lang="en-US" sz="32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dự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 </a:t>
            </a:r>
            <a:r>
              <a:rPr lang="en-US" sz="32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án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 </a:t>
            </a:r>
            <a:r>
              <a:rPr lang="en-US" sz="32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của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 </a:t>
            </a:r>
            <a:r>
              <a:rPr lang="en-US" sz="3200" b="1" dirty="0" err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công</a:t>
            </a: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</a:rPr>
              <a:t> ty</a:t>
            </a:r>
          </a:p>
          <a:p>
            <a:pPr marL="0" indent="0" algn="l">
              <a:buNone/>
            </a:pPr>
            <a:endParaRPr lang="en-US" sz="32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713" y="5818227"/>
            <a:ext cx="318968" cy="39862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561980" y="5875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Đóng Góp &amp; Chia Sẻ</a:t>
            </a:r>
            <a:endParaRPr lang="en-US" sz="32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903934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362" y="5818227"/>
            <a:ext cx="318968" cy="39862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2078AB5-73BD-F1E6-234C-3E7B97D04A1F}"/>
              </a:ext>
            </a:extLst>
          </p:cNvPr>
          <p:cNvSpPr/>
          <p:nvPr/>
        </p:nvSpPr>
        <p:spPr>
          <a:xfrm>
            <a:off x="12883794" y="7715892"/>
            <a:ext cx="1630274" cy="3852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96532" y="32004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6600" b="1" dirty="0"/>
              <a:t>CÁM ƠN </a:t>
            </a:r>
          </a:p>
          <a:p>
            <a:pPr marL="0" indent="0" algn="ctr">
              <a:buNone/>
            </a:pPr>
            <a:r>
              <a:rPr lang="en-US" sz="6600" b="1" dirty="0"/>
              <a:t>ĐÃ LẮNG NGHE</a:t>
            </a:r>
          </a:p>
        </p:txBody>
      </p:sp>
      <p:sp>
        <p:nvSpPr>
          <p:cNvPr id="4" name="Text 1"/>
          <p:cNvSpPr/>
          <p:nvPr/>
        </p:nvSpPr>
        <p:spPr>
          <a:xfrm>
            <a:off x="793790" y="401276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2400" dirty="0"/>
          </a:p>
        </p:txBody>
      </p:sp>
      <p:pic>
        <p:nvPicPr>
          <p:cNvPr id="9" name="Picture 8" descr="A group of people sitting at a table with laptops&#10;&#10;AI-generated content may be incorrect.">
            <a:extLst>
              <a:ext uri="{FF2B5EF4-FFF2-40B4-BE49-F238E27FC236}">
                <a16:creationId xmlns:a16="http://schemas.microsoft.com/office/drawing/2014/main" id="{2C2F8D45-0E50-0055-6056-70064D19A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102</TotalTime>
  <Words>501</Words>
  <Application>Microsoft Office PowerPoint</Application>
  <PresentationFormat>Custom</PresentationFormat>
  <Paragraphs>48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Inter</vt:lpstr>
      <vt:lpstr>Inter Bold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Nam NH</cp:lastModifiedBy>
  <cp:revision>8</cp:revision>
  <dcterms:created xsi:type="dcterms:W3CDTF">2025-09-10T09:55:37Z</dcterms:created>
  <dcterms:modified xsi:type="dcterms:W3CDTF">2025-09-12T08:59:44Z</dcterms:modified>
</cp:coreProperties>
</file>